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defc7560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defc756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defc7560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defc7560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defc7560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defc7560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02743" y="555812"/>
            <a:ext cx="8520600" cy="2743387"/>
          </a:xfrm>
          <a:prstGeom prst="rect">
            <a:avLst/>
          </a:prstGeom>
        </p:spPr>
        <p:txBody>
          <a:bodyPr spcFirstLastPara="1" wrap="square" lIns="91425" tIns="91425" rIns="91425" bIns="91425" anchor="b" anchorCtr="0">
            <a:noAutofit/>
          </a:bodyPr>
          <a:lstStyle/>
          <a:p>
            <a:pPr marL="0" lvl="0" indent="0" algn="l" rtl="0">
              <a:lnSpc>
                <a:spcPct val="107916"/>
              </a:lnSpc>
              <a:spcBef>
                <a:spcPts val="0"/>
              </a:spcBef>
              <a:spcAft>
                <a:spcPts val="0"/>
              </a:spcAft>
              <a:buNone/>
            </a:pPr>
            <a:endParaRPr sz="2900" dirty="0">
              <a:solidFill>
                <a:srgbClr val="000000"/>
              </a:solidFill>
              <a:latin typeface="Calibri"/>
              <a:ea typeface="Calibri"/>
              <a:cs typeface="Calibri"/>
              <a:sym typeface="Calibri"/>
            </a:endParaRPr>
          </a:p>
          <a:p>
            <a:pPr marL="0" lvl="0" indent="0" algn="l" rtl="0">
              <a:lnSpc>
                <a:spcPct val="107916"/>
              </a:lnSpc>
              <a:spcBef>
                <a:spcPts val="0"/>
              </a:spcBef>
              <a:spcAft>
                <a:spcPts val="0"/>
              </a:spcAft>
              <a:buNone/>
            </a:pPr>
            <a:r>
              <a:rPr lang="it" dirty="0" smtClean="0"/>
              <a:t/>
            </a:r>
            <a:br>
              <a:rPr lang="it" dirty="0" smtClean="0"/>
            </a:br>
            <a:r>
              <a:rPr lang="it" dirty="0"/>
              <a:t/>
            </a:r>
            <a:br>
              <a:rPr lang="it" dirty="0"/>
            </a:br>
            <a:r>
              <a:rPr lang="it" dirty="0" smtClean="0"/>
              <a:t>Sociologia </a:t>
            </a:r>
            <a:r>
              <a:rPr lang="it" dirty="0"/>
              <a:t>delle culture </a:t>
            </a:r>
            <a:r>
              <a:rPr lang="it" dirty="0" smtClean="0"/>
              <a:t>2020/21</a:t>
            </a:r>
            <a:br>
              <a:rPr lang="it" dirty="0" smtClean="0"/>
            </a:br>
            <a:r>
              <a:rPr lang="it" dirty="0" smtClean="0"/>
              <a:t>SSS</a:t>
            </a:r>
            <a:endParaRPr dirty="0"/>
          </a:p>
        </p:txBody>
      </p:sp>
      <p:sp>
        <p:nvSpPr>
          <p:cNvPr id="55" name="Google Shape;55;p13"/>
          <p:cNvSpPr txBox="1">
            <a:spLocks noGrp="1"/>
          </p:cNvSpPr>
          <p:nvPr>
            <p:ph type="subTitle" idx="1"/>
          </p:nvPr>
        </p:nvSpPr>
        <p:spPr>
          <a:xfrm>
            <a:off x="226208" y="3398901"/>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Prof. Patrizia Calefato</a:t>
            </a:r>
            <a:endParaRPr dirty="0"/>
          </a:p>
        </p:txBody>
      </p:sp>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Programma e contenuti</a:t>
            </a:r>
            <a:endParaRPr/>
          </a:p>
        </p:txBody>
      </p:sp>
      <p:sp>
        <p:nvSpPr>
          <p:cNvPr id="61" name="Google Shape;61;p14"/>
          <p:cNvSpPr txBox="1">
            <a:spLocks noGrp="1"/>
          </p:cNvSpPr>
          <p:nvPr>
            <p:ph type="body" idx="1"/>
          </p:nvPr>
        </p:nvSpPr>
        <p:spPr>
          <a:xfrm>
            <a:off x="311700" y="1152475"/>
            <a:ext cx="8520600" cy="3656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it" sz="2500">
                <a:solidFill>
                  <a:srgbClr val="000000"/>
                </a:solidFill>
                <a:latin typeface="Calibri"/>
                <a:ea typeface="Calibri"/>
                <a:cs typeface="Calibri"/>
                <a:sym typeface="Calibri"/>
              </a:rPr>
              <a:t>Il corso analizzerà il concetto di cultura/culture nei diversi sensi che esso assume dal punto di vista sociologico, dai classici alle principali tematiche contemporanee: flussi culturali globali, generazioni, genere, comunicazione, media, razzismo. Verranno approfondite tematiche relative alle trasformazioni sociali e alle emergenze legate alla crisi mondiale da covid 19, specificamente temi quali:</a:t>
            </a:r>
            <a:r>
              <a:rPr lang="it" sz="2500">
                <a:solidFill>
                  <a:srgbClr val="222222"/>
                </a:solidFill>
                <a:highlight>
                  <a:srgbClr val="FFFFFF"/>
                </a:highlight>
                <a:latin typeface="Calibri"/>
                <a:ea typeface="Calibri"/>
                <a:cs typeface="Calibri"/>
                <a:sym typeface="Calibri"/>
              </a:rPr>
              <a:t> comunicazione e disintermediazione in epoca pre- e post- coronavirus, idea di futuro, il corpo e le mode, storia e memoria.</a:t>
            </a:r>
            <a:endParaRPr sz="2500">
              <a:solidFill>
                <a:srgbClr val="000000"/>
              </a:solidFill>
              <a:latin typeface="Calibri"/>
              <a:ea typeface="Calibri"/>
              <a:cs typeface="Calibri"/>
              <a:sym typeface="Calibri"/>
            </a:endParaRPr>
          </a:p>
          <a:p>
            <a:pPr marL="0" lvl="0" indent="0" algn="l" rtl="0">
              <a:spcBef>
                <a:spcPts val="0"/>
              </a:spcBef>
              <a:spcAft>
                <a:spcPts val="1600"/>
              </a:spcAft>
              <a:buNone/>
            </a:pPr>
            <a:endParaRPr/>
          </a:p>
        </p:txBody>
      </p:sp>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Testi di riferimento</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7350" algn="l" rtl="0">
              <a:lnSpc>
                <a:spcPct val="107916"/>
              </a:lnSpc>
              <a:spcBef>
                <a:spcPts val="0"/>
              </a:spcBef>
              <a:spcAft>
                <a:spcPts val="0"/>
              </a:spcAft>
              <a:buClr>
                <a:srgbClr val="000000"/>
              </a:buClr>
              <a:buSzPts val="2500"/>
              <a:buFont typeface="Calibri"/>
              <a:buChar char="●"/>
            </a:pPr>
            <a:r>
              <a:rPr lang="it" sz="2500">
                <a:solidFill>
                  <a:srgbClr val="000000"/>
                </a:solidFill>
                <a:latin typeface="Calibri"/>
                <a:ea typeface="Calibri"/>
                <a:cs typeface="Calibri"/>
                <a:sym typeface="Calibri"/>
              </a:rPr>
              <a:t>P. Calefato, </a:t>
            </a:r>
            <a:r>
              <a:rPr lang="it" sz="2500" i="1">
                <a:solidFill>
                  <a:srgbClr val="000000"/>
                </a:solidFill>
                <a:latin typeface="Calibri"/>
                <a:ea typeface="Calibri"/>
                <a:cs typeface="Calibri"/>
                <a:sym typeface="Calibri"/>
              </a:rPr>
              <a:t>Il giubbotto e il foulard</a:t>
            </a:r>
            <a:r>
              <a:rPr lang="it" sz="2500">
                <a:solidFill>
                  <a:srgbClr val="000000"/>
                </a:solidFill>
                <a:latin typeface="Calibri"/>
                <a:ea typeface="Calibri"/>
                <a:cs typeface="Calibri"/>
                <a:sym typeface="Calibri"/>
              </a:rPr>
              <a:t>, Bari: Progedit, 2016.</a:t>
            </a:r>
            <a:endParaRPr sz="2500">
              <a:solidFill>
                <a:srgbClr val="000000"/>
              </a:solidFill>
              <a:latin typeface="Calibri"/>
              <a:ea typeface="Calibri"/>
              <a:cs typeface="Calibri"/>
              <a:sym typeface="Calibri"/>
            </a:endParaRPr>
          </a:p>
          <a:p>
            <a:pPr marL="457200" lvl="0" indent="-387350" algn="l" rtl="0">
              <a:lnSpc>
                <a:spcPct val="107916"/>
              </a:lnSpc>
              <a:spcBef>
                <a:spcPts val="800"/>
              </a:spcBef>
              <a:spcAft>
                <a:spcPts val="0"/>
              </a:spcAft>
              <a:buClr>
                <a:srgbClr val="000000"/>
              </a:buClr>
              <a:buSzPts val="2500"/>
              <a:buFont typeface="Calibri"/>
              <a:buChar char="●"/>
            </a:pPr>
            <a:r>
              <a:rPr lang="it" sz="2500">
                <a:solidFill>
                  <a:srgbClr val="000000"/>
                </a:solidFill>
                <a:latin typeface="Calibri"/>
                <a:ea typeface="Calibri"/>
                <a:cs typeface="Calibri"/>
                <a:sym typeface="Calibri"/>
              </a:rPr>
              <a:t>S. Piccone Stella, L. Salmieri, </a:t>
            </a:r>
            <a:r>
              <a:rPr lang="it" sz="2500" i="1">
                <a:solidFill>
                  <a:srgbClr val="000000"/>
                </a:solidFill>
                <a:latin typeface="Calibri"/>
                <a:ea typeface="Calibri"/>
                <a:cs typeface="Calibri"/>
                <a:sym typeface="Calibri"/>
              </a:rPr>
              <a:t>Il gioco della cultura</a:t>
            </a:r>
            <a:r>
              <a:rPr lang="it" sz="2500">
                <a:solidFill>
                  <a:srgbClr val="000000"/>
                </a:solidFill>
                <a:latin typeface="Calibri"/>
                <a:ea typeface="Calibri"/>
                <a:cs typeface="Calibri"/>
                <a:sym typeface="Calibri"/>
              </a:rPr>
              <a:t>, Roma, Carocci, 2018.</a:t>
            </a:r>
            <a:endParaRPr sz="2500">
              <a:solidFill>
                <a:srgbClr val="000000"/>
              </a:solidFill>
              <a:latin typeface="Calibri"/>
              <a:ea typeface="Calibri"/>
              <a:cs typeface="Calibri"/>
              <a:sym typeface="Calibri"/>
            </a:endParaRPr>
          </a:p>
          <a:p>
            <a:pPr marL="457200" lvl="0" indent="-387350" algn="l" rtl="0">
              <a:lnSpc>
                <a:spcPct val="107916"/>
              </a:lnSpc>
              <a:spcBef>
                <a:spcPts val="0"/>
              </a:spcBef>
              <a:spcAft>
                <a:spcPts val="0"/>
              </a:spcAft>
              <a:buClr>
                <a:srgbClr val="000000"/>
              </a:buClr>
              <a:buSzPts val="2500"/>
              <a:buFont typeface="Calibri"/>
              <a:buChar char="●"/>
            </a:pPr>
            <a:r>
              <a:rPr lang="it" sz="2500">
                <a:solidFill>
                  <a:srgbClr val="000000"/>
                </a:solidFill>
                <a:latin typeface="Calibri"/>
                <a:ea typeface="Calibri"/>
                <a:cs typeface="Calibri"/>
                <a:sym typeface="Calibri"/>
              </a:rPr>
              <a:t>T. Morrison, </a:t>
            </a:r>
            <a:r>
              <a:rPr lang="it" sz="2500" i="1">
                <a:solidFill>
                  <a:srgbClr val="000000"/>
                </a:solidFill>
                <a:latin typeface="Calibri"/>
                <a:ea typeface="Calibri"/>
                <a:cs typeface="Calibri"/>
                <a:sym typeface="Calibri"/>
              </a:rPr>
              <a:t>L’origine degli altri</a:t>
            </a:r>
            <a:r>
              <a:rPr lang="it" sz="2500">
                <a:solidFill>
                  <a:srgbClr val="000000"/>
                </a:solidFill>
                <a:latin typeface="Calibri"/>
                <a:ea typeface="Calibri"/>
                <a:cs typeface="Calibri"/>
                <a:sym typeface="Calibri"/>
              </a:rPr>
              <a:t>, Milano: Frassinelli, 2019.</a:t>
            </a:r>
            <a:endParaRPr sz="2500">
              <a:solidFill>
                <a:srgbClr val="000000"/>
              </a:solidFill>
              <a:latin typeface="Calibri"/>
              <a:ea typeface="Calibri"/>
              <a:cs typeface="Calibri"/>
              <a:sym typeface="Calibri"/>
            </a:endParaRPr>
          </a:p>
          <a:p>
            <a:pPr marL="0" lvl="0" indent="0" algn="l" rtl="0">
              <a:spcBef>
                <a:spcPts val="0"/>
              </a:spcBef>
              <a:spcAft>
                <a:spcPts val="1600"/>
              </a:spcAft>
              <a:buNone/>
            </a:pPr>
            <a:endParaRPr/>
          </a:p>
        </p:txBody>
      </p:sp>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Il giubbotto e il foulard</a:t>
            </a:r>
            <a:br>
              <a:rPr lang="it-IT" dirty="0" smtClean="0"/>
            </a:br>
            <a:r>
              <a:rPr lang="it-IT" sz="2000" dirty="0" smtClean="0"/>
              <a:t>Studi culturali, corpo, comunicazione</a:t>
            </a:r>
            <a:endParaRPr lang="it-IT" sz="2000" dirty="0"/>
          </a:p>
        </p:txBody>
      </p:sp>
      <p:sp>
        <p:nvSpPr>
          <p:cNvPr id="5" name="Sottotitolo 4"/>
          <p:cNvSpPr>
            <a:spLocks noGrp="1"/>
          </p:cNvSpPr>
          <p:nvPr>
            <p:ph type="subTitle" idx="1"/>
          </p:nvPr>
        </p:nvSpPr>
        <p:spPr/>
        <p:txBody>
          <a:bodyPr/>
          <a:lstStyle/>
          <a:p>
            <a:r>
              <a:rPr lang="it-IT" i="1" dirty="0"/>
              <a:t>Il concetto di cultura, la corporeità e il genere, i flussi culturali globali e le migrazioni di popoli, la comunicazione e il tempo della serialità.</a:t>
            </a:r>
            <a:endParaRPr lang="it-IT" dirty="0"/>
          </a:p>
        </p:txBody>
      </p:sp>
      <p:sp>
        <p:nvSpPr>
          <p:cNvPr id="6" name="Segnaposto testo 5"/>
          <p:cNvSpPr>
            <a:spLocks noGrp="1"/>
          </p:cNvSpPr>
          <p:nvPr>
            <p:ph type="body" idx="2"/>
          </p:nvPr>
        </p:nvSpPr>
        <p:spPr/>
        <p:txBody>
          <a:bodyPr/>
          <a:lstStyle/>
          <a:p>
            <a:endParaRPr lang="it-IT"/>
          </a:p>
        </p:txBody>
      </p:sp>
      <p:pic>
        <p:nvPicPr>
          <p:cNvPr id="73" name="Google Shape;73;p16"/>
          <p:cNvPicPr preferRelativeResize="0"/>
          <p:nvPr/>
        </p:nvPicPr>
        <p:blipFill>
          <a:blip r:embed="rId3">
            <a:alphaModFix/>
          </a:blip>
          <a:stretch>
            <a:fillRect/>
          </a:stretch>
        </p:blipFill>
        <p:spPr>
          <a:xfrm>
            <a:off x="4939500" y="-126"/>
            <a:ext cx="3676773" cy="5143501"/>
          </a:xfrm>
          <a:prstGeom prst="rect">
            <a:avLst/>
          </a:prstGeom>
          <a:noFill/>
          <a:ln>
            <a:noFill/>
          </a:ln>
        </p:spPr>
      </p:pic>
      <p:sp>
        <p:nvSpPr>
          <p:cNvPr id="7" name="Segnaposto numero diapositiva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4</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gioco della cultura.</a:t>
            </a:r>
            <a:br>
              <a:rPr lang="it-IT" dirty="0" smtClean="0"/>
            </a:br>
            <a:r>
              <a:rPr lang="it-IT" sz="2000" dirty="0" smtClean="0"/>
              <a:t>Attori, processi, prospettive</a:t>
            </a:r>
            <a:endParaRPr lang="it-IT" sz="2000" dirty="0"/>
          </a:p>
        </p:txBody>
      </p:sp>
      <p:sp>
        <p:nvSpPr>
          <p:cNvPr id="3" name="Sottotitolo 2"/>
          <p:cNvSpPr>
            <a:spLocks noGrp="1"/>
          </p:cNvSpPr>
          <p:nvPr>
            <p:ph type="subTitle" idx="1"/>
          </p:nvPr>
        </p:nvSpPr>
        <p:spPr>
          <a:xfrm>
            <a:off x="265500" y="2803075"/>
            <a:ext cx="4045200" cy="2010972"/>
          </a:xfrm>
        </p:spPr>
        <p:txBody>
          <a:bodyPr/>
          <a:lstStyle/>
          <a:p>
            <a:r>
              <a:rPr lang="it-IT" sz="1600" i="1" dirty="0"/>
              <a:t>La cultura si intreccia con tutti i nostri gesti e le nostre azioni quotidiane; ci costringe e ci condiziona; ma si fa anche plasmare dalla nostra creatività. Siamo immersi nella cultura e la generiamo continuamente. È il nostro orizzonte.</a:t>
            </a:r>
            <a:endParaRPr lang="it-IT" sz="1600" i="1" dirty="0"/>
          </a:p>
        </p:txBody>
      </p:sp>
      <p:pic>
        <p:nvPicPr>
          <p:cNvPr id="1028" name="Picture 4" descr="https://images-na.ssl-images-amazon.com/images/I/41jzMRlAXuL._SX33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363" y="213481"/>
            <a:ext cx="3162300" cy="4752976"/>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5</a:t>
            </a:fld>
            <a:endParaRPr lang="it-IT"/>
          </a:p>
        </p:txBody>
      </p:sp>
    </p:spTree>
    <p:extLst>
      <p:ext uri="{BB962C8B-B14F-4D97-AF65-F5344CB8AC3E}">
        <p14:creationId xmlns:p14="http://schemas.microsoft.com/office/powerpoint/2010/main" val="162392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L’origine degli altri</a:t>
            </a:r>
            <a:endParaRPr lang="it-IT" dirty="0"/>
          </a:p>
        </p:txBody>
      </p:sp>
      <p:sp>
        <p:nvSpPr>
          <p:cNvPr id="3" name="Sottotitolo 2"/>
          <p:cNvSpPr>
            <a:spLocks noGrp="1"/>
          </p:cNvSpPr>
          <p:nvPr>
            <p:ph type="subTitle" idx="1"/>
          </p:nvPr>
        </p:nvSpPr>
        <p:spPr>
          <a:xfrm>
            <a:off x="265500" y="2803075"/>
            <a:ext cx="4045200" cy="1804784"/>
          </a:xfrm>
        </p:spPr>
        <p:txBody>
          <a:bodyPr/>
          <a:lstStyle/>
          <a:p>
            <a:r>
              <a:rPr lang="it-IT" sz="1200" i="1" dirty="0"/>
              <a:t>Che cosa è la razza, e perché le diamo tanta importanza? Che cosa spinge gli esseri umani a costruire «un altro» da cui differenziarsi? Perché il colore della pelle ha avuto nella storia un peso così negativo? Perché la presenza dell'altro da noi ci fa così paura? Toni Morrison, in un testo che si impone come una vera e propria orazione civile, va in cerca delle risposte a queste </a:t>
            </a:r>
            <a:r>
              <a:rPr lang="it-IT" sz="1200" i="1" dirty="0" smtClean="0"/>
              <a:t>domande.</a:t>
            </a:r>
            <a:endParaRPr lang="it-IT" dirty="0"/>
          </a:p>
        </p:txBody>
      </p:sp>
      <p:pic>
        <p:nvPicPr>
          <p:cNvPr id="2054" name="Picture 6" descr="L' origine degli altri - Toni Morrison - coper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435" y="223468"/>
            <a:ext cx="2922493" cy="4575488"/>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6</a:t>
            </a:fld>
            <a:endParaRPr lang="it-IT"/>
          </a:p>
        </p:txBody>
      </p:sp>
    </p:spTree>
    <p:extLst>
      <p:ext uri="{BB962C8B-B14F-4D97-AF65-F5344CB8AC3E}">
        <p14:creationId xmlns:p14="http://schemas.microsoft.com/office/powerpoint/2010/main" val="330416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11700" y="247802"/>
            <a:ext cx="8520600" cy="572700"/>
          </a:xfrm>
        </p:spPr>
        <p:txBody>
          <a:bodyPr/>
          <a:lstStyle/>
          <a:p>
            <a:r>
              <a:rPr lang="it-IT" dirty="0" err="1" smtClean="0"/>
              <a:t>Mentoring</a:t>
            </a:r>
            <a:endParaRPr lang="it-IT" dirty="0"/>
          </a:p>
        </p:txBody>
      </p:sp>
      <p:sp>
        <p:nvSpPr>
          <p:cNvPr id="6" name="Segnaposto testo 5"/>
          <p:cNvSpPr>
            <a:spLocks noGrp="1"/>
          </p:cNvSpPr>
          <p:nvPr>
            <p:ph type="body" idx="1"/>
          </p:nvPr>
        </p:nvSpPr>
        <p:spPr>
          <a:xfrm>
            <a:off x="311700" y="753035"/>
            <a:ext cx="8520600" cy="4168589"/>
          </a:xfrm>
        </p:spPr>
        <p:txBody>
          <a:bodyPr/>
          <a:lstStyle/>
          <a:p>
            <a:r>
              <a:rPr lang="it-IT" sz="1600" dirty="0" smtClean="0"/>
              <a:t>Durante il corso gli/le studenti sono chiamati a interagire direttamente nelle lezioni.</a:t>
            </a:r>
          </a:p>
          <a:p>
            <a:r>
              <a:rPr lang="it-IT" sz="1600" dirty="0" smtClean="0"/>
              <a:t>Al più presto gli/le studenti dovranno suddividersi in gruppi e a ciascun gruppo la docente affiderà un argomento da esporre a lezione (in presenza oppure online, è indifferente).</a:t>
            </a:r>
          </a:p>
          <a:p>
            <a:r>
              <a:rPr lang="it-IT" sz="1600" dirty="0" smtClean="0"/>
              <a:t>L’esposizione dovrà giovarsi di ausili digitali e visivi, come </a:t>
            </a:r>
            <a:r>
              <a:rPr lang="it-IT" sz="1600" dirty="0" err="1" smtClean="0"/>
              <a:t>power</a:t>
            </a:r>
            <a:r>
              <a:rPr lang="it-IT" sz="1600" dirty="0" smtClean="0"/>
              <a:t> </a:t>
            </a:r>
            <a:r>
              <a:rPr lang="it-IT" sz="1600" dirty="0" err="1" smtClean="0"/>
              <a:t>point</a:t>
            </a:r>
            <a:r>
              <a:rPr lang="it-IT" sz="1600" dirty="0" smtClean="0"/>
              <a:t> o altro sistema di presentazione, filmati, immagini, ecc.</a:t>
            </a:r>
          </a:p>
          <a:p>
            <a:r>
              <a:rPr lang="it-IT" sz="1600" dirty="0" smtClean="0"/>
              <a:t>Ciascun gruppo avrà una bibliografia da cui partire, basata su alcuni capitoli dei libri di testo, e si dividerà al suo interno l’articolazione delle presentazioni. </a:t>
            </a:r>
            <a:endParaRPr lang="it-IT" sz="1600" dirty="0"/>
          </a:p>
          <a:p>
            <a:r>
              <a:rPr lang="it-IT" sz="1600" dirty="0" smtClean="0"/>
              <a:t>Le «lezioni» degli studenti si terranno in due periodi: metà novembre e primi di dicembre. A seconda del numero dei gruppi, si terranno una o due volte per ciascun gruppo (se i gruppi sono pochi due volte, se sono molti una sola volta).</a:t>
            </a:r>
          </a:p>
          <a:p>
            <a:r>
              <a:rPr lang="it-IT" sz="1600" dirty="0" smtClean="0"/>
              <a:t>La docente attribuirà un voto parziale a ciascuno/a studente e questo voto farà media con quello dell’esame orale finale.</a:t>
            </a:r>
          </a:p>
          <a:p>
            <a:r>
              <a:rPr lang="it-IT" sz="1600" dirty="0" smtClean="0"/>
              <a:t>L’argomento trattato nel </a:t>
            </a:r>
            <a:r>
              <a:rPr lang="it-IT" sz="1600" dirty="0" err="1" smtClean="0"/>
              <a:t>mentoring</a:t>
            </a:r>
            <a:r>
              <a:rPr lang="it-IT" sz="1600" dirty="0" smtClean="0"/>
              <a:t> non sarà oggetto di domanda all’esame finale.</a:t>
            </a:r>
          </a:p>
          <a:p>
            <a:pPr marL="114300" indent="0">
              <a:buNone/>
            </a:pPr>
            <a:endParaRPr lang="it-IT" dirty="0" smtClean="0"/>
          </a:p>
          <a:p>
            <a:pPr marL="114300" indent="0">
              <a:buNone/>
            </a:pPr>
            <a:endParaRPr lang="it-IT" dirty="0"/>
          </a:p>
        </p:txBody>
      </p:sp>
      <p:sp>
        <p:nvSpPr>
          <p:cNvPr id="7" name="Segnaposto numero diapositiva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7</a:t>
            </a:fld>
            <a:endParaRPr lang="it-IT"/>
          </a:p>
        </p:txBody>
      </p:sp>
    </p:spTree>
    <p:extLst>
      <p:ext uri="{BB962C8B-B14F-4D97-AF65-F5344CB8AC3E}">
        <p14:creationId xmlns:p14="http://schemas.microsoft.com/office/powerpoint/2010/main" val="245612889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520</Words>
  <Application>Microsoft Office PowerPoint</Application>
  <PresentationFormat>Presentazione su schermo (16:9)</PresentationFormat>
  <Paragraphs>30</Paragraphs>
  <Slides>7</Slides>
  <Notes>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vt:i4>
      </vt:variant>
    </vt:vector>
  </HeadingPairs>
  <TitlesOfParts>
    <vt:vector size="10" baseType="lpstr">
      <vt:lpstr>Arial</vt:lpstr>
      <vt:lpstr>Calibri</vt:lpstr>
      <vt:lpstr>Simple Light</vt:lpstr>
      <vt:lpstr>   Sociologia delle culture 2020/21 SSS</vt:lpstr>
      <vt:lpstr>Programma e contenuti</vt:lpstr>
      <vt:lpstr>Testi di riferimento</vt:lpstr>
      <vt:lpstr>Il giubbotto e il foulard Studi culturali, corpo, comunicazione</vt:lpstr>
      <vt:lpstr>Il gioco della cultura. Attori, processi, prospettive</vt:lpstr>
      <vt:lpstr>L’origine degli altri</vt:lpstr>
      <vt:lpstr>Mentoring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Sociologia delle culture 2020/21</dc:title>
  <cp:lastModifiedBy>patrizia</cp:lastModifiedBy>
  <cp:revision>5</cp:revision>
  <dcterms:modified xsi:type="dcterms:W3CDTF">2020-10-03T15:21:45Z</dcterms:modified>
</cp:coreProperties>
</file>